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57" r:id="rId3"/>
    <p:sldId id="264" r:id="rId4"/>
    <p:sldId id="268" r:id="rId5"/>
    <p:sldId id="258" r:id="rId6"/>
    <p:sldId id="259" r:id="rId7"/>
    <p:sldId id="260" r:id="rId8"/>
    <p:sldId id="261" r:id="rId9"/>
    <p:sldId id="263" r:id="rId10"/>
    <p:sldId id="265" r:id="rId11"/>
    <p:sldId id="262" r:id="rId12"/>
    <p:sldId id="267" r:id="rId13"/>
    <p:sldId id="269" r:id="rId14"/>
    <p:sldId id="274" r:id="rId15"/>
    <p:sldId id="27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679"/>
  </p:normalViewPr>
  <p:slideViewPr>
    <p:cSldViewPr snapToGrid="0" snapToObjects="1">
      <p:cViewPr varScale="1">
        <p:scale>
          <a:sx n="88" d="100"/>
          <a:sy n="88" d="100"/>
        </p:scale>
        <p:origin x="92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CB6D01-3A15-2547-B294-0BD3BBEAA00E}" type="slidenum">
              <a:rPr lang="en-US" smtClean="0"/>
              <a:pPr/>
              <a:t>‹#›</a:t>
            </a:fld>
            <a:endParaRPr 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635612-02C2-D844-8B34-B5E22BF3896E}" type="slidenum">
              <a:rPr lang="en-US" smtClean="0"/>
              <a:pPr/>
              <a:t>‹#›</a:t>
            </a:fld>
            <a:endParaRPr lang="en-US"/>
          </a:p>
        </p:txBody>
      </p:sp>
    </p:spTree>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635612-02C2-D844-8B34-B5E22BF3896E}" type="slidenum">
              <a:rPr lang="en-US" smtClean="0"/>
              <a:pPr/>
              <a:t>13</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B8AE72-B704-8545-A9CC-C205345D70D7}" type="datetime1">
              <a:rPr lang="en-US" smtClean="0"/>
              <a:pPr/>
              <a:t>3/31/22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39324-6C28-8044-A47E-BDE7885315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0A42B4-3D76-A048-B9A4-4E1448E6EC2C}" type="datetime1">
              <a:rPr lang="en-US" smtClean="0"/>
              <a:pPr/>
              <a:t>3/31/22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39324-6C28-8044-A47E-BDE7885315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EE76F-3597-C840-A67C-AA48B9E20EDF}" type="datetime1">
              <a:rPr lang="en-US" smtClean="0"/>
              <a:pPr/>
              <a:t>3/31/22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39324-6C28-8044-A47E-BDE7885315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FBE7FA-D2CD-5A4E-AB5F-3EA6C300CA34}" type="datetime1">
              <a:rPr lang="en-US" smtClean="0"/>
              <a:pPr/>
              <a:t>3/31/22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39324-6C28-8044-A47E-BDE7885315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AA4920-0692-0945-B757-AD023E8DF89A}" type="datetime1">
              <a:rPr lang="en-US" smtClean="0"/>
              <a:pPr/>
              <a:t>3/31/22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39324-6C28-8044-A47E-BDE7885315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1DD54D-0ABB-4E43-A786-DA5C35B0A48E}" type="datetime1">
              <a:rPr lang="en-US" smtClean="0"/>
              <a:pPr/>
              <a:t>3/31/22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39324-6C28-8044-A47E-BDE7885315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2BC668-3458-8B46-8310-DF104C78BA14}" type="datetime1">
              <a:rPr lang="en-US" smtClean="0"/>
              <a:pPr/>
              <a:t>3/31/22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D39324-6C28-8044-A47E-BDE7885315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D8FF8A-B431-3749-BCA8-C31B85DADA75}" type="datetime1">
              <a:rPr lang="en-US" smtClean="0"/>
              <a:pPr/>
              <a:t>3/31/22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D39324-6C28-8044-A47E-BDE7885315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B2B8F-D38D-4C4C-A7C5-53D2A159A779}" type="datetime1">
              <a:rPr lang="en-US" smtClean="0"/>
              <a:pPr/>
              <a:t>3/31/22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D39324-6C28-8044-A47E-BDE7885315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4FE1C0-5BF7-5744-862F-3EC0E6E67034}" type="datetime1">
              <a:rPr lang="en-US" smtClean="0"/>
              <a:pPr/>
              <a:t>3/31/22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39324-6C28-8044-A47E-BDE7885315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1C3BFF-3B84-B745-883A-340A0E8F83D1}" type="datetime1">
              <a:rPr lang="en-US" smtClean="0"/>
              <a:pPr/>
              <a:t>3/31/22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39324-6C28-8044-A47E-BDE7885315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AE92C0-6F66-3445-B239-2303C7E66D94}" type="datetime1">
              <a:rPr lang="en-US" smtClean="0"/>
              <a:pPr/>
              <a:t>3/31/22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39324-6C28-8044-A47E-BDE78853154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ney-Wallpapers-5.jpeg"/>
          <p:cNvPicPr>
            <a:picLocks noChangeAspect="1"/>
          </p:cNvPicPr>
          <p:nvPr/>
        </p:nvPicPr>
        <p:blipFill>
          <a:blip r:embed="rId2"/>
          <a:stretch>
            <a:fillRect/>
          </a:stretch>
        </p:blipFill>
        <p:spPr>
          <a:xfrm>
            <a:off x="0" y="857250"/>
            <a:ext cx="9144000" cy="5143500"/>
          </a:xfrm>
          <a:prstGeom prst="rect">
            <a:avLst/>
          </a:prstGeom>
        </p:spPr>
      </p:pic>
      <p:sp>
        <p:nvSpPr>
          <p:cNvPr id="2" name="Title 1"/>
          <p:cNvSpPr>
            <a:spLocks noGrp="1"/>
          </p:cNvSpPr>
          <p:nvPr>
            <p:ph type="ctrTitle"/>
          </p:nvPr>
        </p:nvSpPr>
        <p:spPr>
          <a:xfrm>
            <a:off x="0" y="857250"/>
            <a:ext cx="7772400" cy="1470025"/>
          </a:xfrm>
        </p:spPr>
        <p:txBody>
          <a:bodyPr>
            <a:normAutofit/>
          </a:bodyPr>
          <a:lstStyle/>
          <a:p>
            <a:r>
              <a:rPr lang="en-US" sz="5400" dirty="0">
                <a:latin typeface="Waltograph"/>
                <a:cs typeface="Waltograph"/>
              </a:rPr>
              <a:t>Senior Trip 2023</a:t>
            </a:r>
          </a:p>
        </p:txBody>
      </p:sp>
      <p:sp>
        <p:nvSpPr>
          <p:cNvPr id="3" name="Subtitle 2"/>
          <p:cNvSpPr>
            <a:spLocks noGrp="1"/>
          </p:cNvSpPr>
          <p:nvPr>
            <p:ph type="subTitle" idx="1"/>
          </p:nvPr>
        </p:nvSpPr>
        <p:spPr>
          <a:xfrm>
            <a:off x="685156" y="2327275"/>
            <a:ext cx="6400800" cy="1752600"/>
          </a:xfrm>
        </p:spPr>
        <p:txBody>
          <a:bodyPr/>
          <a:lstStyle/>
          <a:p>
            <a:r>
              <a:rPr lang="en-US" dirty="0"/>
              <a:t>Information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orts cafeteria.jp2"/>
          <p:cNvPicPr>
            <a:picLocks noChangeAspect="1"/>
          </p:cNvPicPr>
          <p:nvPr/>
        </p:nvPicPr>
        <p:blipFill>
          <a:blip r:embed="rId2">
            <a:alphaModFix amt="49000"/>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z="5400" b="1" dirty="0">
                <a:solidFill>
                  <a:srgbClr val="9BBB59"/>
                </a:solidFill>
                <a:latin typeface="Waltograph"/>
                <a:cs typeface="Waltograph"/>
              </a:rPr>
              <a:t>Food, Souvenirs, &amp; Incidentals</a:t>
            </a:r>
            <a:r>
              <a:rPr lang="en-US" dirty="0"/>
              <a:t>	</a:t>
            </a:r>
          </a:p>
        </p:txBody>
      </p:sp>
      <p:sp>
        <p:nvSpPr>
          <p:cNvPr id="3" name="Content Placeholder 2"/>
          <p:cNvSpPr>
            <a:spLocks noGrp="1"/>
          </p:cNvSpPr>
          <p:nvPr>
            <p:ph idx="1"/>
          </p:nvPr>
        </p:nvSpPr>
        <p:spPr/>
        <p:txBody>
          <a:bodyPr>
            <a:normAutofit fontScale="92500" lnSpcReduction="10000"/>
          </a:bodyPr>
          <a:lstStyle/>
          <a:p>
            <a:pPr>
              <a:buNone/>
            </a:pPr>
            <a:r>
              <a:rPr lang="en-US" dirty="0"/>
              <a:t>Students will bring their own money for this and will be responsible for managing their money for the entire trip.</a:t>
            </a:r>
          </a:p>
          <a:p>
            <a:pPr lvl="1"/>
            <a:r>
              <a:rPr lang="en-US" dirty="0"/>
              <a:t>May spend as much or as little as they would like (or as their budget allows).</a:t>
            </a:r>
          </a:p>
          <a:p>
            <a:pPr lvl="1"/>
            <a:r>
              <a:rPr lang="en-US" dirty="0"/>
              <a:t>Groups may make dining reservations in advance at one of the many restaurants or experiences on Disney property keeping curfew in mind.</a:t>
            </a:r>
          </a:p>
          <a:p>
            <a:pPr lvl="1"/>
            <a:r>
              <a:rPr lang="en-US" dirty="0"/>
              <a:t>Any extra fees incurred at the airport (oversize/overweight luggage) will be the responsibility of the student.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9BBB59"/>
                </a:solidFill>
                <a:latin typeface="Waltograph"/>
                <a:cs typeface="Waltograph"/>
              </a:rPr>
              <a:t>Expectations of Behavior</a:t>
            </a:r>
          </a:p>
        </p:txBody>
      </p:sp>
      <p:sp>
        <p:nvSpPr>
          <p:cNvPr id="3" name="Content Placeholder 2"/>
          <p:cNvSpPr>
            <a:spLocks noGrp="1"/>
          </p:cNvSpPr>
          <p:nvPr>
            <p:ph idx="1"/>
          </p:nvPr>
        </p:nvSpPr>
        <p:spPr>
          <a:xfrm>
            <a:off x="457200" y="1600200"/>
            <a:ext cx="8229600" cy="4945743"/>
          </a:xfrm>
        </p:spPr>
        <p:txBody>
          <a:bodyPr>
            <a:normAutofit fontScale="85000" lnSpcReduction="20000"/>
          </a:bodyPr>
          <a:lstStyle/>
          <a:p>
            <a:pPr>
              <a:buNone/>
            </a:pPr>
            <a:r>
              <a:rPr lang="en-US" dirty="0"/>
              <a:t>Since this is a school trip, students will be expected to conduct themselves in a respectful manner at all times, which includes:</a:t>
            </a:r>
          </a:p>
          <a:p>
            <a:r>
              <a:rPr lang="en-US" dirty="0"/>
              <a:t>School rules for conduct will be in effect. Students will be required to sign a Code of Conduct in order to attend the trip and follow it.</a:t>
            </a:r>
          </a:p>
          <a:p>
            <a:r>
              <a:rPr lang="en-US" dirty="0"/>
              <a:t>Abiding by Disney property rules/signage- quiet hours, being mindful of others at all times, etc.</a:t>
            </a:r>
          </a:p>
          <a:p>
            <a:r>
              <a:rPr lang="en-US" dirty="0"/>
              <a:t>Obeying instructions from Disney and any transportation staff, as well as any adult chaperone on the trip.</a:t>
            </a:r>
          </a:p>
          <a:p>
            <a:r>
              <a:rPr lang="en-US" dirty="0"/>
              <a:t>Remembering that there will be families around us on vacation- no foul language, offensive behavior, etc.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ney donald money.jpg"/>
          <p:cNvPicPr>
            <a:picLocks noChangeAspect="1"/>
          </p:cNvPicPr>
          <p:nvPr/>
        </p:nvPicPr>
        <p:blipFill>
          <a:blip r:embed="rId2">
            <a:alphaModFix amt="79000"/>
          </a:blip>
          <a:stretch>
            <a:fillRect/>
          </a:stretch>
        </p:blipFill>
        <p:spPr>
          <a:xfrm>
            <a:off x="6941528" y="4107648"/>
            <a:ext cx="2202472" cy="2750351"/>
          </a:xfrm>
          <a:prstGeom prst="rect">
            <a:avLst/>
          </a:prstGeom>
        </p:spPr>
      </p:pic>
      <p:sp>
        <p:nvSpPr>
          <p:cNvPr id="2" name="Title 1"/>
          <p:cNvSpPr>
            <a:spLocks noGrp="1"/>
          </p:cNvSpPr>
          <p:nvPr>
            <p:ph type="title"/>
          </p:nvPr>
        </p:nvSpPr>
        <p:spPr/>
        <p:txBody>
          <a:bodyPr>
            <a:normAutofit/>
          </a:bodyPr>
          <a:lstStyle/>
          <a:p>
            <a:r>
              <a:rPr lang="en-US" sz="5400" b="1" dirty="0">
                <a:solidFill>
                  <a:srgbClr val="9BBB59"/>
                </a:solidFill>
                <a:latin typeface="Waltograph"/>
                <a:cs typeface="Waltograph"/>
              </a:rPr>
              <a:t>Cost</a:t>
            </a:r>
          </a:p>
        </p:txBody>
      </p:sp>
      <p:sp>
        <p:nvSpPr>
          <p:cNvPr id="3" name="Content Placeholder 2"/>
          <p:cNvSpPr>
            <a:spLocks noGrp="1"/>
          </p:cNvSpPr>
          <p:nvPr>
            <p:ph idx="1"/>
          </p:nvPr>
        </p:nvSpPr>
        <p:spPr/>
        <p:txBody>
          <a:bodyPr>
            <a:normAutofit/>
          </a:bodyPr>
          <a:lstStyle/>
          <a:p>
            <a:r>
              <a:rPr lang="en-US" dirty="0"/>
              <a:t>Each student will pay $1500 to SA- airfare, hotel, transportation to/from airports, Park Hopper Pass, and extra security.</a:t>
            </a:r>
          </a:p>
          <a:p>
            <a:r>
              <a:rPr lang="en-US" dirty="0"/>
              <a:t>Each student will bring own spending money for food and souvenirs ($300 and up).</a:t>
            </a:r>
          </a:p>
          <a:p>
            <a:pPr lvl="1">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9BBB59"/>
                </a:solidFill>
                <a:latin typeface="Waltograph"/>
                <a:cs typeface="Waltograph"/>
              </a:rPr>
              <a:t>Sign Up!</a:t>
            </a:r>
          </a:p>
        </p:txBody>
      </p:sp>
      <p:sp>
        <p:nvSpPr>
          <p:cNvPr id="3" name="Content Placeholder 2"/>
          <p:cNvSpPr>
            <a:spLocks noGrp="1"/>
          </p:cNvSpPr>
          <p:nvPr>
            <p:ph idx="1"/>
          </p:nvPr>
        </p:nvSpPr>
        <p:spPr/>
        <p:txBody>
          <a:bodyPr>
            <a:normAutofit/>
          </a:bodyPr>
          <a:lstStyle/>
          <a:p>
            <a:r>
              <a:rPr lang="en-US" dirty="0"/>
              <a:t>A $100 deposit is required by </a:t>
            </a:r>
            <a:r>
              <a:rPr lang="en-US" dirty="0">
                <a:solidFill>
                  <a:srgbClr val="FFFF00"/>
                </a:solidFill>
              </a:rPr>
              <a:t>April 14 (by spring break)</a:t>
            </a:r>
            <a:r>
              <a:rPr lang="en-US" dirty="0"/>
              <a:t>. </a:t>
            </a:r>
            <a:r>
              <a:rPr lang="en-US" u="sng" dirty="0"/>
              <a:t>This is non-refundable</a:t>
            </a:r>
            <a:r>
              <a:rPr lang="en-US" dirty="0"/>
              <a:t> and can be turned into Mrs. Moore.</a:t>
            </a:r>
          </a:p>
          <a:p>
            <a:r>
              <a:rPr lang="en-US" dirty="0"/>
              <a:t>Then four $350 payments due </a:t>
            </a:r>
            <a:r>
              <a:rPr lang="en-US" dirty="0">
                <a:solidFill>
                  <a:srgbClr val="FFFF00"/>
                </a:solidFill>
              </a:rPr>
              <a:t>May 2</a:t>
            </a:r>
            <a:r>
              <a:rPr lang="en-US" dirty="0"/>
              <a:t>, </a:t>
            </a:r>
            <a:r>
              <a:rPr lang="en-US" dirty="0">
                <a:solidFill>
                  <a:srgbClr val="FFFF00"/>
                </a:solidFill>
              </a:rPr>
              <a:t>June 1</a:t>
            </a:r>
            <a:r>
              <a:rPr lang="en-US" dirty="0"/>
              <a:t>, </a:t>
            </a:r>
            <a:r>
              <a:rPr lang="en-US" dirty="0">
                <a:solidFill>
                  <a:srgbClr val="FFFF00"/>
                </a:solidFill>
              </a:rPr>
              <a:t>September 6</a:t>
            </a:r>
            <a:r>
              <a:rPr lang="en-US" dirty="0"/>
              <a:t>, and </a:t>
            </a:r>
            <a:r>
              <a:rPr lang="en-US" dirty="0">
                <a:solidFill>
                  <a:srgbClr val="FFFF00"/>
                </a:solidFill>
              </a:rPr>
              <a:t>October 3</a:t>
            </a:r>
            <a:r>
              <a:rPr lang="en-US" dirty="0"/>
              <a:t>.</a:t>
            </a:r>
          </a:p>
          <a:p>
            <a:r>
              <a:rPr lang="en-US" dirty="0"/>
              <a:t>You may also pay remaining $1400 at one time, which should be submitted by June 1.</a:t>
            </a:r>
          </a:p>
          <a:p>
            <a:r>
              <a:rPr lang="en-US" dirty="0"/>
              <a:t>Make checks payable to Sussex Academy.</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C4408-02C4-A447-8D12-86C38E40A366}"/>
              </a:ext>
            </a:extLst>
          </p:cNvPr>
          <p:cNvSpPr>
            <a:spLocks noGrp="1"/>
          </p:cNvSpPr>
          <p:nvPr>
            <p:ph type="title"/>
          </p:nvPr>
        </p:nvSpPr>
        <p:spPr/>
        <p:txBody>
          <a:bodyPr/>
          <a:lstStyle/>
          <a:p>
            <a:r>
              <a:rPr lang="en-US" b="1" dirty="0">
                <a:solidFill>
                  <a:srgbClr val="9BBB59"/>
                </a:solidFill>
                <a:latin typeface="Waltograph"/>
                <a:cs typeface="Waltograph"/>
              </a:rPr>
              <a:t>Next Steps</a:t>
            </a:r>
            <a:endParaRPr lang="en-US" dirty="0"/>
          </a:p>
        </p:txBody>
      </p:sp>
      <p:sp>
        <p:nvSpPr>
          <p:cNvPr id="3" name="Content Placeholder 2">
            <a:extLst>
              <a:ext uri="{FF2B5EF4-FFF2-40B4-BE49-F238E27FC236}">
                <a16:creationId xmlns:a16="http://schemas.microsoft.com/office/drawing/2014/main" id="{985CE436-3F3C-0641-B3E9-4F5DB4E93256}"/>
              </a:ext>
            </a:extLst>
          </p:cNvPr>
          <p:cNvSpPr>
            <a:spLocks noGrp="1"/>
          </p:cNvSpPr>
          <p:nvPr>
            <p:ph idx="1"/>
          </p:nvPr>
        </p:nvSpPr>
        <p:spPr/>
        <p:txBody>
          <a:bodyPr>
            <a:normAutofit fontScale="92500" lnSpcReduction="20000"/>
          </a:bodyPr>
          <a:lstStyle/>
          <a:p>
            <a:pPr marL="0" indent="0">
              <a:buNone/>
            </a:pPr>
            <a:r>
              <a:rPr lang="en-US" dirty="0"/>
              <a:t>Once deposit is paid, student will be added to the trip Schoology course. Important information will be posted here, including tasks students must complete in order to attend the trip. This will be available to parents who follow their student’s Schoology account. </a:t>
            </a:r>
            <a:r>
              <a:rPr lang="en-US" dirty="0">
                <a:solidFill>
                  <a:srgbClr val="FFFF00"/>
                </a:solidFill>
              </a:rPr>
              <a:t>STUDENTS MUST COMPLETE TASKS ON SCHOOLOGY BY DUE DATES OR RUN THE RISK OF BEING DROPPED FROM THE TRIP.</a:t>
            </a:r>
          </a:p>
          <a:p>
            <a:pPr marL="0" indent="0">
              <a:buNone/>
            </a:pPr>
            <a:endParaRPr lang="en-US" dirty="0"/>
          </a:p>
          <a:p>
            <a:pPr marL="0" indent="0">
              <a:buNone/>
            </a:pPr>
            <a:r>
              <a:rPr lang="en-US" dirty="0"/>
              <a:t>Email or message Mrs. Messina with questions.</a:t>
            </a:r>
          </a:p>
          <a:p>
            <a:pPr marL="0" indent="0">
              <a:buNone/>
            </a:pPr>
            <a:r>
              <a:rPr lang="en-US" dirty="0"/>
              <a:t>sara.messina@saas.k12.de.us</a:t>
            </a:r>
          </a:p>
        </p:txBody>
      </p:sp>
    </p:spTree>
    <p:extLst>
      <p:ext uri="{BB962C8B-B14F-4D97-AF65-F5344CB8AC3E}">
        <p14:creationId xmlns:p14="http://schemas.microsoft.com/office/powerpoint/2010/main" val="3167396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9BBB59"/>
                </a:solidFill>
                <a:latin typeface="Waltograph"/>
                <a:cs typeface="Waltograph"/>
              </a:rPr>
              <a:t>Looking Forward to Next Year</a:t>
            </a:r>
            <a:endParaRPr lang="en-US" sz="5400" dirty="0"/>
          </a:p>
        </p:txBody>
      </p:sp>
      <p:sp>
        <p:nvSpPr>
          <p:cNvPr id="3" name="Content Placeholder 2"/>
          <p:cNvSpPr>
            <a:spLocks noGrp="1"/>
          </p:cNvSpPr>
          <p:nvPr>
            <p:ph idx="1"/>
          </p:nvPr>
        </p:nvSpPr>
        <p:spPr/>
        <p:txBody>
          <a:bodyPr>
            <a:normAutofit lnSpcReduction="10000"/>
          </a:bodyPr>
          <a:lstStyle/>
          <a:p>
            <a:r>
              <a:rPr lang="en-US" dirty="0"/>
              <a:t>Will complete permission form and code of conduct in the fall.</a:t>
            </a:r>
          </a:p>
          <a:p>
            <a:r>
              <a:rPr lang="en-US" dirty="0"/>
              <a:t>There will be a parent/guardian meeting ahead of our departure next year. Date and time will be emailed by SA and messaged to students via </a:t>
            </a:r>
            <a:r>
              <a:rPr lang="en-US" dirty="0" err="1"/>
              <a:t>Schoology</a:t>
            </a:r>
            <a:r>
              <a:rPr lang="en-US" dirty="0"/>
              <a:t>.</a:t>
            </a:r>
          </a:p>
          <a:p>
            <a:r>
              <a:rPr lang="en-US" dirty="0"/>
              <a:t>There will also be a separate meeting during the school day for all students attending the trip before departure.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99BF74-0275-AE42-B39A-69FAC825DC36}"/>
              </a:ext>
            </a:extLst>
          </p:cNvPr>
          <p:cNvPicPr>
            <a:picLocks noChangeAspect="1"/>
          </p:cNvPicPr>
          <p:nvPr/>
        </p:nvPicPr>
        <p:blipFill>
          <a:blip r:embed="rId2"/>
          <a:stretch>
            <a:fillRect/>
          </a:stretch>
        </p:blipFill>
        <p:spPr>
          <a:xfrm>
            <a:off x="558008" y="4688121"/>
            <a:ext cx="7990906" cy="1797576"/>
          </a:xfrm>
          <a:prstGeom prst="rect">
            <a:avLst/>
          </a:prstGeom>
        </p:spPr>
      </p:pic>
      <p:sp>
        <p:nvSpPr>
          <p:cNvPr id="2" name="Title 1"/>
          <p:cNvSpPr>
            <a:spLocks noGrp="1"/>
          </p:cNvSpPr>
          <p:nvPr>
            <p:ph type="title"/>
          </p:nvPr>
        </p:nvSpPr>
        <p:spPr/>
        <p:txBody>
          <a:bodyPr>
            <a:normAutofit/>
          </a:bodyPr>
          <a:lstStyle/>
          <a:p>
            <a:r>
              <a:rPr lang="en-US" sz="5400" b="1" dirty="0">
                <a:solidFill>
                  <a:schemeClr val="accent3"/>
                </a:solidFill>
                <a:latin typeface="Waltograph"/>
                <a:cs typeface="Waltograph"/>
              </a:rPr>
              <a:t>Where &amp; When</a:t>
            </a:r>
          </a:p>
        </p:txBody>
      </p:sp>
      <p:sp>
        <p:nvSpPr>
          <p:cNvPr id="3" name="Content Placeholder 2"/>
          <p:cNvSpPr>
            <a:spLocks noGrp="1"/>
          </p:cNvSpPr>
          <p:nvPr>
            <p:ph idx="1"/>
          </p:nvPr>
        </p:nvSpPr>
        <p:spPr/>
        <p:txBody>
          <a:bodyPr/>
          <a:lstStyle/>
          <a:p>
            <a:pPr>
              <a:buNone/>
            </a:pPr>
            <a:r>
              <a:rPr lang="en-US" dirty="0"/>
              <a:t>Disney World, Orlando, FL</a:t>
            </a:r>
          </a:p>
          <a:p>
            <a:pPr>
              <a:buNone/>
            </a:pPr>
            <a:r>
              <a:rPr lang="en-US" dirty="0"/>
              <a:t>February 15-21, 2023- missing 4 days of school</a:t>
            </a:r>
          </a:p>
          <a:p>
            <a:pPr>
              <a:buNone/>
            </a:pPr>
            <a:endParaRPr lang="en-US" dirty="0"/>
          </a:p>
          <a:p>
            <a:pPr>
              <a:buNone/>
            </a:pPr>
            <a:endParaRPr lang="en-US" dirty="0"/>
          </a:p>
        </p:txBody>
      </p:sp>
      <p:pic>
        <p:nvPicPr>
          <p:cNvPr id="12" name="Picture 11" descr="mickey ears.jpg"/>
          <p:cNvPicPr>
            <a:picLocks noChangeAspect="1"/>
          </p:cNvPicPr>
          <p:nvPr/>
        </p:nvPicPr>
        <p:blipFill>
          <a:blip r:embed="rId3"/>
          <a:stretch>
            <a:fillRect/>
          </a:stretch>
        </p:blipFill>
        <p:spPr>
          <a:xfrm>
            <a:off x="4383639" y="4912349"/>
            <a:ext cx="456120" cy="456120"/>
          </a:xfrm>
          <a:prstGeom prst="rect">
            <a:avLst/>
          </a:prstGeom>
        </p:spPr>
      </p:pic>
      <p:pic>
        <p:nvPicPr>
          <p:cNvPr id="16" name="Picture 15" descr="mickey ears.jpg"/>
          <p:cNvPicPr>
            <a:picLocks noChangeAspect="1"/>
          </p:cNvPicPr>
          <p:nvPr/>
        </p:nvPicPr>
        <p:blipFill>
          <a:blip r:embed="rId3"/>
          <a:stretch>
            <a:fillRect/>
          </a:stretch>
        </p:blipFill>
        <p:spPr>
          <a:xfrm>
            <a:off x="3236771" y="5775401"/>
            <a:ext cx="456120" cy="456120"/>
          </a:xfrm>
          <a:prstGeom prst="rect">
            <a:avLst/>
          </a:prstGeom>
        </p:spPr>
      </p:pic>
      <p:pic>
        <p:nvPicPr>
          <p:cNvPr id="17" name="Picture 16" descr="mickey ears.jpg"/>
          <p:cNvPicPr>
            <a:picLocks noChangeAspect="1"/>
          </p:cNvPicPr>
          <p:nvPr/>
        </p:nvPicPr>
        <p:blipFill>
          <a:blip r:embed="rId3"/>
          <a:stretch>
            <a:fillRect/>
          </a:stretch>
        </p:blipFill>
        <p:spPr>
          <a:xfrm>
            <a:off x="2082707" y="5786843"/>
            <a:ext cx="456120" cy="456120"/>
          </a:xfrm>
          <a:prstGeom prst="rect">
            <a:avLst/>
          </a:prstGeom>
        </p:spPr>
      </p:pic>
      <p:pic>
        <p:nvPicPr>
          <p:cNvPr id="18" name="Picture 17" descr="mickey ears.jpg"/>
          <p:cNvPicPr>
            <a:picLocks noChangeAspect="1"/>
          </p:cNvPicPr>
          <p:nvPr/>
        </p:nvPicPr>
        <p:blipFill>
          <a:blip r:embed="rId3"/>
          <a:stretch>
            <a:fillRect/>
          </a:stretch>
        </p:blipFill>
        <p:spPr>
          <a:xfrm>
            <a:off x="976286" y="5785518"/>
            <a:ext cx="456120" cy="456120"/>
          </a:xfrm>
          <a:prstGeom prst="rect">
            <a:avLst/>
          </a:prstGeom>
        </p:spPr>
      </p:pic>
      <p:pic>
        <p:nvPicPr>
          <p:cNvPr id="19" name="Picture 18" descr="mickey ears.jpg"/>
          <p:cNvPicPr>
            <a:picLocks noChangeAspect="1"/>
          </p:cNvPicPr>
          <p:nvPr/>
        </p:nvPicPr>
        <p:blipFill>
          <a:blip r:embed="rId3"/>
          <a:stretch>
            <a:fillRect/>
          </a:stretch>
        </p:blipFill>
        <p:spPr>
          <a:xfrm>
            <a:off x="5545523" y="4912140"/>
            <a:ext cx="456120" cy="456120"/>
          </a:xfrm>
          <a:prstGeom prst="rect">
            <a:avLst/>
          </a:prstGeom>
        </p:spPr>
      </p:pic>
      <p:pic>
        <p:nvPicPr>
          <p:cNvPr id="20" name="Picture 19" descr="mickey ears.jpg"/>
          <p:cNvPicPr>
            <a:picLocks noChangeAspect="1"/>
          </p:cNvPicPr>
          <p:nvPr/>
        </p:nvPicPr>
        <p:blipFill>
          <a:blip r:embed="rId3"/>
          <a:stretch>
            <a:fillRect/>
          </a:stretch>
        </p:blipFill>
        <p:spPr>
          <a:xfrm>
            <a:off x="6673848" y="4912349"/>
            <a:ext cx="456120" cy="456120"/>
          </a:xfrm>
          <a:prstGeom prst="rect">
            <a:avLst/>
          </a:prstGeom>
        </p:spPr>
      </p:pic>
      <p:pic>
        <p:nvPicPr>
          <p:cNvPr id="21" name="Picture 20" descr="mickey ears.jpg"/>
          <p:cNvPicPr>
            <a:picLocks noChangeAspect="1"/>
          </p:cNvPicPr>
          <p:nvPr/>
        </p:nvPicPr>
        <p:blipFill>
          <a:blip r:embed="rId3"/>
          <a:stretch>
            <a:fillRect/>
          </a:stretch>
        </p:blipFill>
        <p:spPr>
          <a:xfrm>
            <a:off x="7803148" y="4912349"/>
            <a:ext cx="456120" cy="456120"/>
          </a:xfrm>
          <a:prstGeom prst="rect">
            <a:avLst/>
          </a:prstGeom>
        </p:spPr>
      </p:pic>
      <p:pic>
        <p:nvPicPr>
          <p:cNvPr id="5" name="Picture 4">
            <a:extLst>
              <a:ext uri="{FF2B5EF4-FFF2-40B4-BE49-F238E27FC236}">
                <a16:creationId xmlns:a16="http://schemas.microsoft.com/office/drawing/2014/main" id="{9E8CA5DF-4882-E14D-B08D-85BCF5421B41}"/>
              </a:ext>
            </a:extLst>
          </p:cNvPr>
          <p:cNvPicPr>
            <a:picLocks noChangeAspect="1"/>
          </p:cNvPicPr>
          <p:nvPr/>
        </p:nvPicPr>
        <p:blipFill>
          <a:blip r:embed="rId4"/>
          <a:stretch>
            <a:fillRect/>
          </a:stretch>
        </p:blipFill>
        <p:spPr>
          <a:xfrm>
            <a:off x="558007" y="3556680"/>
            <a:ext cx="7976393" cy="11591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9BBB59"/>
                </a:solidFill>
                <a:latin typeface="Waltograph"/>
                <a:cs typeface="Waltograph"/>
              </a:rPr>
              <a:t>Airport Transportation</a:t>
            </a:r>
          </a:p>
        </p:txBody>
      </p:sp>
      <p:sp>
        <p:nvSpPr>
          <p:cNvPr id="3" name="Content Placeholder 2"/>
          <p:cNvSpPr>
            <a:spLocks noGrp="1"/>
          </p:cNvSpPr>
          <p:nvPr>
            <p:ph idx="1"/>
          </p:nvPr>
        </p:nvSpPr>
        <p:spPr/>
        <p:txBody>
          <a:bodyPr>
            <a:normAutofit/>
          </a:bodyPr>
          <a:lstStyle/>
          <a:p>
            <a:r>
              <a:rPr lang="en-US" dirty="0"/>
              <a:t>To/from BWI- provided by </a:t>
            </a:r>
            <a:r>
              <a:rPr lang="en-US" dirty="0" err="1"/>
              <a:t>Jor</a:t>
            </a:r>
            <a:r>
              <a:rPr lang="en-US" dirty="0"/>
              <a:t>-Lin Tour and Charter. More details to follow. </a:t>
            </a:r>
          </a:p>
          <a:p>
            <a:pPr>
              <a:buNone/>
            </a:pPr>
            <a:endParaRPr lang="en-US" dirty="0"/>
          </a:p>
          <a:p>
            <a:pPr>
              <a:buNone/>
            </a:pPr>
            <a:endParaRPr lang="en-US" dirty="0"/>
          </a:p>
          <a:p>
            <a:r>
              <a:rPr lang="en-US" dirty="0"/>
              <a:t>To/from MCO- provided by Mears Transportation. More details to follow.</a:t>
            </a:r>
          </a:p>
          <a:p>
            <a:pPr>
              <a:buNone/>
            </a:pPr>
            <a:endParaRPr lang="en-US" dirty="0"/>
          </a:p>
        </p:txBody>
      </p:sp>
      <p:pic>
        <p:nvPicPr>
          <p:cNvPr id="6" name="Picture 5" descr="bus.jpeg"/>
          <p:cNvPicPr>
            <a:picLocks noChangeAspect="1"/>
          </p:cNvPicPr>
          <p:nvPr/>
        </p:nvPicPr>
        <p:blipFill>
          <a:blip r:embed="rId2"/>
          <a:stretch>
            <a:fillRect/>
          </a:stretch>
        </p:blipFill>
        <p:spPr>
          <a:xfrm>
            <a:off x="2833965" y="4874806"/>
            <a:ext cx="2840159" cy="1786390"/>
          </a:xfrm>
          <a:prstGeom prst="rect">
            <a:avLst/>
          </a:prstGeom>
        </p:spPr>
      </p:pic>
      <p:pic>
        <p:nvPicPr>
          <p:cNvPr id="7" name="Picture 6">
            <a:extLst>
              <a:ext uri="{FF2B5EF4-FFF2-40B4-BE49-F238E27FC236}">
                <a16:creationId xmlns:a16="http://schemas.microsoft.com/office/drawing/2014/main" id="{C3955698-7042-8D4C-848D-0AA518AD831E}"/>
              </a:ext>
            </a:extLst>
          </p:cNvPr>
          <p:cNvPicPr>
            <a:picLocks noChangeAspect="1"/>
          </p:cNvPicPr>
          <p:nvPr/>
        </p:nvPicPr>
        <p:blipFill>
          <a:blip r:embed="rId3"/>
          <a:stretch>
            <a:fillRect/>
          </a:stretch>
        </p:blipFill>
        <p:spPr>
          <a:xfrm>
            <a:off x="3149600" y="2686050"/>
            <a:ext cx="2264229" cy="11826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722" y="274638"/>
            <a:ext cx="6730436" cy="1143000"/>
          </a:xfrm>
        </p:spPr>
        <p:txBody>
          <a:bodyPr>
            <a:normAutofit/>
          </a:bodyPr>
          <a:lstStyle/>
          <a:p>
            <a:r>
              <a:rPr lang="en-US" sz="5400" b="1" dirty="0">
                <a:solidFill>
                  <a:srgbClr val="9BBB59"/>
                </a:solidFill>
                <a:latin typeface="Waltograph"/>
                <a:cs typeface="Waltograph"/>
              </a:rPr>
              <a:t>Air Travel- Southwest</a:t>
            </a:r>
          </a:p>
        </p:txBody>
      </p:sp>
      <p:sp>
        <p:nvSpPr>
          <p:cNvPr id="3" name="Content Placeholder 2"/>
          <p:cNvSpPr>
            <a:spLocks noGrp="1"/>
          </p:cNvSpPr>
          <p:nvPr>
            <p:ph idx="1"/>
          </p:nvPr>
        </p:nvSpPr>
        <p:spPr/>
        <p:txBody>
          <a:bodyPr>
            <a:normAutofit fontScale="92500" lnSpcReduction="10000"/>
          </a:bodyPr>
          <a:lstStyle/>
          <a:p>
            <a:pPr>
              <a:buNone/>
            </a:pPr>
            <a:endParaRPr lang="en-US" dirty="0"/>
          </a:p>
          <a:p>
            <a:pPr>
              <a:buNone/>
            </a:pPr>
            <a:r>
              <a:rPr lang="en-US" dirty="0"/>
              <a:t>Wednesday, Feb. 15, 2023 </a:t>
            </a:r>
          </a:p>
          <a:p>
            <a:pPr>
              <a:buNone/>
            </a:pPr>
            <a:r>
              <a:rPr lang="en-US" dirty="0"/>
              <a:t>	Departing flight from BWI</a:t>
            </a:r>
          </a:p>
          <a:p>
            <a:pPr>
              <a:buNone/>
            </a:pPr>
            <a:endParaRPr lang="en-US" dirty="0"/>
          </a:p>
          <a:p>
            <a:pPr>
              <a:buNone/>
            </a:pPr>
            <a:r>
              <a:rPr lang="en-US" dirty="0"/>
              <a:t>Tuesday, Feb. 21, 2023 </a:t>
            </a:r>
          </a:p>
          <a:p>
            <a:pPr>
              <a:buNone/>
            </a:pPr>
            <a:r>
              <a:rPr lang="en-US" dirty="0"/>
              <a:t>	Departing flight from MCO</a:t>
            </a:r>
          </a:p>
          <a:p>
            <a:pPr>
              <a:buNone/>
            </a:pPr>
            <a:endParaRPr lang="en-US" dirty="0"/>
          </a:p>
          <a:p>
            <a:pPr>
              <a:buNone/>
            </a:pPr>
            <a:r>
              <a:rPr lang="en-US" dirty="0"/>
              <a:t>Reservations will be made for the entire group when the February dates open.</a:t>
            </a:r>
          </a:p>
          <a:p>
            <a:pPr>
              <a:buNone/>
            </a:pPr>
            <a:endParaRPr lang="en-US" dirty="0"/>
          </a:p>
          <a:p>
            <a:endParaRPr lang="en-US" dirty="0"/>
          </a:p>
        </p:txBody>
      </p:sp>
      <p:pic>
        <p:nvPicPr>
          <p:cNvPr id="4" name="Picture 3" descr="southwest.jpg"/>
          <p:cNvPicPr>
            <a:picLocks noChangeAspect="1"/>
          </p:cNvPicPr>
          <p:nvPr/>
        </p:nvPicPr>
        <p:blipFill>
          <a:blip r:embed="rId2"/>
          <a:stretch>
            <a:fillRect/>
          </a:stretch>
        </p:blipFill>
        <p:spPr>
          <a:xfrm>
            <a:off x="0" y="0"/>
            <a:ext cx="2854976" cy="160469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p Century 1.jpg"/>
          <p:cNvPicPr>
            <a:picLocks noChangeAspect="1"/>
          </p:cNvPicPr>
          <p:nvPr/>
        </p:nvPicPr>
        <p:blipFill>
          <a:blip r:embed="rId2">
            <a:alphaModFix amt="28000"/>
          </a:blip>
          <a:stretch>
            <a:fillRect/>
          </a:stretch>
        </p:blipFill>
        <p:spPr>
          <a:xfrm>
            <a:off x="0" y="274638"/>
            <a:ext cx="9144000" cy="6304465"/>
          </a:xfrm>
          <a:prstGeom prst="rect">
            <a:avLst/>
          </a:prstGeom>
        </p:spPr>
      </p:pic>
      <p:sp>
        <p:nvSpPr>
          <p:cNvPr id="2" name="Title 1"/>
          <p:cNvSpPr>
            <a:spLocks noGrp="1"/>
          </p:cNvSpPr>
          <p:nvPr>
            <p:ph type="title"/>
          </p:nvPr>
        </p:nvSpPr>
        <p:spPr/>
        <p:txBody>
          <a:bodyPr>
            <a:normAutofit/>
          </a:bodyPr>
          <a:lstStyle/>
          <a:p>
            <a:r>
              <a:rPr lang="en-US" sz="5400" b="1" dirty="0">
                <a:solidFill>
                  <a:srgbClr val="9BBB59"/>
                </a:solidFill>
                <a:latin typeface="Waltograph"/>
                <a:cs typeface="Waltograph"/>
              </a:rPr>
              <a:t>Accommodations</a:t>
            </a:r>
          </a:p>
        </p:txBody>
      </p:sp>
      <p:sp>
        <p:nvSpPr>
          <p:cNvPr id="3" name="Content Placeholder 2"/>
          <p:cNvSpPr>
            <a:spLocks noGrp="1"/>
          </p:cNvSpPr>
          <p:nvPr>
            <p:ph idx="1"/>
          </p:nvPr>
        </p:nvSpPr>
        <p:spPr/>
        <p:txBody>
          <a:bodyPr/>
          <a:lstStyle/>
          <a:p>
            <a:pPr>
              <a:buNone/>
            </a:pPr>
            <a:r>
              <a:rPr lang="en-US" dirty="0"/>
              <a:t>Pop Century Resort</a:t>
            </a:r>
          </a:p>
          <a:p>
            <a:r>
              <a:rPr lang="en-US" dirty="0"/>
              <a:t>Budget friendly</a:t>
            </a:r>
          </a:p>
          <a:p>
            <a:r>
              <a:rPr lang="en-US" dirty="0"/>
              <a:t>Cafeteria-style eating</a:t>
            </a:r>
          </a:p>
          <a:p>
            <a:r>
              <a:rPr lang="en-US" dirty="0"/>
              <a:t>Buses or </a:t>
            </a:r>
            <a:r>
              <a:rPr lang="en-US" dirty="0" err="1"/>
              <a:t>Skyliner</a:t>
            </a:r>
            <a:r>
              <a:rPr lang="en-US" dirty="0"/>
              <a:t> transportation to/from all theme parks on Disney property</a:t>
            </a:r>
          </a:p>
          <a:p>
            <a:r>
              <a:rPr lang="en-US" dirty="0"/>
              <a:t>Any charges incurred by the room will be the responsibility of the students in the room.</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p Century 2.jpg"/>
          <p:cNvPicPr>
            <a:picLocks noChangeAspect="1"/>
          </p:cNvPicPr>
          <p:nvPr/>
        </p:nvPicPr>
        <p:blipFill>
          <a:blip r:embed="rId2">
            <a:alphaModFix amt="35000"/>
          </a:blip>
          <a:stretch>
            <a:fillRect/>
          </a:stretch>
        </p:blipFill>
        <p:spPr>
          <a:xfrm>
            <a:off x="0" y="274639"/>
            <a:ext cx="9144000" cy="6270138"/>
          </a:xfrm>
          <a:prstGeom prst="rect">
            <a:avLst/>
          </a:prstGeom>
        </p:spPr>
      </p:pic>
      <p:sp>
        <p:nvSpPr>
          <p:cNvPr id="2" name="Title 1"/>
          <p:cNvSpPr>
            <a:spLocks noGrp="1"/>
          </p:cNvSpPr>
          <p:nvPr>
            <p:ph type="title"/>
          </p:nvPr>
        </p:nvSpPr>
        <p:spPr/>
        <p:txBody>
          <a:bodyPr>
            <a:normAutofit/>
          </a:bodyPr>
          <a:lstStyle/>
          <a:p>
            <a:r>
              <a:rPr lang="en-US" sz="5400" b="1" dirty="0">
                <a:solidFill>
                  <a:srgbClr val="9BBB59"/>
                </a:solidFill>
                <a:latin typeface="Waltograph"/>
                <a:cs typeface="Waltograph"/>
              </a:rPr>
              <a:t>Accommodations</a:t>
            </a:r>
          </a:p>
        </p:txBody>
      </p:sp>
      <p:sp>
        <p:nvSpPr>
          <p:cNvPr id="3" name="Content Placeholder 2"/>
          <p:cNvSpPr>
            <a:spLocks noGrp="1"/>
          </p:cNvSpPr>
          <p:nvPr>
            <p:ph idx="1"/>
          </p:nvPr>
        </p:nvSpPr>
        <p:spPr/>
        <p:txBody>
          <a:bodyPr/>
          <a:lstStyle/>
          <a:p>
            <a:r>
              <a:rPr lang="en-US" dirty="0"/>
              <a:t>Students will sign up for their rooms in groups of 4.</a:t>
            </a:r>
          </a:p>
          <a:p>
            <a:r>
              <a:rPr lang="en-US" dirty="0"/>
              <a:t>Boys will room with boys; girls will room with girls.</a:t>
            </a:r>
          </a:p>
          <a:p>
            <a:r>
              <a:rPr lang="en-US" dirty="0"/>
              <a:t>Students in groups fewer than 4 will run the risk of being assigned to a room with other incomplete groups.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9BBB59"/>
                </a:solidFill>
                <a:latin typeface="Waltograph"/>
                <a:cs typeface="Waltograph"/>
              </a:rPr>
              <a:t>Extra Security</a:t>
            </a:r>
          </a:p>
        </p:txBody>
      </p:sp>
      <p:sp>
        <p:nvSpPr>
          <p:cNvPr id="3" name="Content Placeholder 2"/>
          <p:cNvSpPr>
            <a:spLocks noGrp="1"/>
          </p:cNvSpPr>
          <p:nvPr>
            <p:ph idx="1"/>
          </p:nvPr>
        </p:nvSpPr>
        <p:spPr/>
        <p:txBody>
          <a:bodyPr>
            <a:normAutofit fontScale="92500" lnSpcReduction="10000"/>
          </a:bodyPr>
          <a:lstStyle/>
          <a:p>
            <a:r>
              <a:rPr lang="en-US" dirty="0"/>
              <a:t>Since the rooms open to the outside (not into a hallway), we will hire extra security for the night. A security guard will be on duty from 11:45 p.m. to 6:00 a.m. at extra cost.</a:t>
            </a:r>
          </a:p>
          <a:p>
            <a:r>
              <a:rPr lang="en-US" dirty="0"/>
              <a:t>Students will be expected to remain in their assigned rooms until 6:00 a.m. once checked in by a chaperone at midnight.</a:t>
            </a:r>
          </a:p>
          <a:p>
            <a:r>
              <a:rPr lang="en-US" dirty="0"/>
              <a:t>If there is an emergency, students may tell the security guard or text a chaperone. It will be addressed accordingly.</a:t>
            </a:r>
          </a:p>
        </p:txBody>
      </p:sp>
      <p:pic>
        <p:nvPicPr>
          <p:cNvPr id="4" name="Picture 3" descr="disney security.jpg"/>
          <p:cNvPicPr>
            <a:picLocks noChangeAspect="1"/>
          </p:cNvPicPr>
          <p:nvPr/>
        </p:nvPicPr>
        <p:blipFill>
          <a:blip r:embed="rId2"/>
          <a:stretch>
            <a:fillRect/>
          </a:stretch>
        </p:blipFill>
        <p:spPr>
          <a:xfrm>
            <a:off x="7157605" y="274638"/>
            <a:ext cx="1270000" cy="1270000"/>
          </a:xfrm>
          <a:prstGeom prst="rect">
            <a:avLst/>
          </a:prstGeom>
          <a:solidFill>
            <a:srgbClr val="1F497D"/>
          </a:solid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ney midnight.jpg"/>
          <p:cNvPicPr>
            <a:picLocks noChangeAspect="1"/>
          </p:cNvPicPr>
          <p:nvPr/>
        </p:nvPicPr>
        <p:blipFill>
          <a:blip r:embed="rId2">
            <a:alphaModFix amt="49000"/>
          </a:blip>
          <a:stretch>
            <a:fillRect/>
          </a:stretch>
        </p:blipFill>
        <p:spPr>
          <a:xfrm>
            <a:off x="0" y="0"/>
            <a:ext cx="9144000" cy="6857999"/>
          </a:xfrm>
          <a:prstGeom prst="rect">
            <a:avLst/>
          </a:prstGeom>
        </p:spPr>
      </p:pic>
      <p:sp>
        <p:nvSpPr>
          <p:cNvPr id="2" name="Title 1"/>
          <p:cNvSpPr>
            <a:spLocks noGrp="1"/>
          </p:cNvSpPr>
          <p:nvPr>
            <p:ph type="title"/>
          </p:nvPr>
        </p:nvSpPr>
        <p:spPr/>
        <p:txBody>
          <a:bodyPr>
            <a:normAutofit/>
          </a:bodyPr>
          <a:lstStyle/>
          <a:p>
            <a:r>
              <a:rPr lang="en-US" sz="5400" b="1" dirty="0">
                <a:solidFill>
                  <a:srgbClr val="9BBB59"/>
                </a:solidFill>
                <a:latin typeface="Waltograph"/>
                <a:cs typeface="Waltograph"/>
              </a:rPr>
              <a:t>Curfew</a:t>
            </a:r>
          </a:p>
        </p:txBody>
      </p:sp>
      <p:sp>
        <p:nvSpPr>
          <p:cNvPr id="3" name="Content Placeholder 2"/>
          <p:cNvSpPr>
            <a:spLocks noGrp="1"/>
          </p:cNvSpPr>
          <p:nvPr>
            <p:ph idx="1"/>
          </p:nvPr>
        </p:nvSpPr>
        <p:spPr/>
        <p:txBody>
          <a:bodyPr/>
          <a:lstStyle/>
          <a:p>
            <a:r>
              <a:rPr lang="en-US" dirty="0"/>
              <a:t>Will be imposed each night anytime between 10:00 p.m. and midnight.</a:t>
            </a:r>
          </a:p>
          <a:p>
            <a:r>
              <a:rPr lang="en-US" dirty="0"/>
              <a:t>Consideration will be given to park hours and events.</a:t>
            </a:r>
          </a:p>
          <a:p>
            <a:r>
              <a:rPr lang="en-US" dirty="0"/>
              <a:t>Individuals may be given a different curfew if behavior warrants it (late the night before, other infraction, extension for good behavior).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ney theme parks.jpg"/>
          <p:cNvPicPr>
            <a:picLocks noChangeAspect="1"/>
          </p:cNvPicPr>
          <p:nvPr/>
        </p:nvPicPr>
        <p:blipFill>
          <a:blip r:embed="rId2">
            <a:alphaModFix amt="44000"/>
          </a:blip>
          <a:stretch>
            <a:fillRect/>
          </a:stretch>
        </p:blipFill>
        <p:spPr>
          <a:xfrm>
            <a:off x="37568" y="0"/>
            <a:ext cx="9106432" cy="6858000"/>
          </a:xfrm>
          <a:prstGeom prst="rect">
            <a:avLst/>
          </a:prstGeom>
        </p:spPr>
      </p:pic>
      <p:sp>
        <p:nvSpPr>
          <p:cNvPr id="2" name="Title 1"/>
          <p:cNvSpPr>
            <a:spLocks noGrp="1"/>
          </p:cNvSpPr>
          <p:nvPr>
            <p:ph type="title"/>
          </p:nvPr>
        </p:nvSpPr>
        <p:spPr/>
        <p:txBody>
          <a:bodyPr>
            <a:normAutofit/>
          </a:bodyPr>
          <a:lstStyle/>
          <a:p>
            <a:r>
              <a:rPr lang="en-US" sz="5400" b="1" dirty="0">
                <a:solidFill>
                  <a:srgbClr val="9BBB59"/>
                </a:solidFill>
                <a:latin typeface="Waltograph"/>
                <a:cs typeface="Waltograph"/>
              </a:rPr>
              <a:t>Park Hopper Pass</a:t>
            </a:r>
          </a:p>
        </p:txBody>
      </p:sp>
      <p:sp>
        <p:nvSpPr>
          <p:cNvPr id="3" name="Content Placeholder 2"/>
          <p:cNvSpPr>
            <a:spLocks noGrp="1"/>
          </p:cNvSpPr>
          <p:nvPr>
            <p:ph idx="1"/>
          </p:nvPr>
        </p:nvSpPr>
        <p:spPr/>
        <p:txBody>
          <a:bodyPr>
            <a:normAutofit fontScale="85000" lnSpcReduction="20000"/>
          </a:bodyPr>
          <a:lstStyle/>
          <a:p>
            <a:r>
              <a:rPr lang="en-US" dirty="0"/>
              <a:t>Will be distributed on Thursday morning in preparation for Y.E.S. program.</a:t>
            </a:r>
          </a:p>
          <a:p>
            <a:r>
              <a:rPr lang="en-US" dirty="0"/>
              <a:t>Y.E.S. program requires 100% participation from the group, provides a $200 discount on passes for each student.</a:t>
            </a:r>
          </a:p>
          <a:p>
            <a:pPr lvl="1"/>
            <a:r>
              <a:rPr lang="en-US" dirty="0"/>
              <a:t>3-hour program on Thursday, Feb. 16 at 8:00.</a:t>
            </a:r>
          </a:p>
          <a:p>
            <a:pPr lvl="1"/>
            <a:r>
              <a:rPr lang="en-US" dirty="0"/>
              <a:t>Program: Physics in Imagineering in Hollywood Studios.</a:t>
            </a:r>
          </a:p>
          <a:p>
            <a:pPr marL="0" indent="0">
              <a:buNone/>
            </a:pPr>
            <a:endParaRPr lang="en-US" dirty="0"/>
          </a:p>
          <a:p>
            <a:pPr marL="0" indent="0">
              <a:buNone/>
            </a:pPr>
            <a:r>
              <a:rPr lang="en-US" dirty="0"/>
              <a:t>Except for Y.E.S. program, students will not be in groups supervised by a chaperone; they will be permitted to make their own plans and come/go from hotel before curfew.</a:t>
            </a:r>
          </a:p>
          <a:p>
            <a:pPr lvl="1"/>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2139</TotalTime>
  <Words>909</Words>
  <Application>Microsoft Macintosh PowerPoint</Application>
  <PresentationFormat>On-screen Show (4:3)</PresentationFormat>
  <Paragraphs>73</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Waltograph</vt:lpstr>
      <vt:lpstr>Office Theme</vt:lpstr>
      <vt:lpstr>Senior Trip 2023</vt:lpstr>
      <vt:lpstr>Where &amp; When</vt:lpstr>
      <vt:lpstr>Airport Transportation</vt:lpstr>
      <vt:lpstr>Air Travel- Southwest</vt:lpstr>
      <vt:lpstr>Accommodations</vt:lpstr>
      <vt:lpstr>Accommodations</vt:lpstr>
      <vt:lpstr>Extra Security</vt:lpstr>
      <vt:lpstr>Curfew</vt:lpstr>
      <vt:lpstr>Park Hopper Pass</vt:lpstr>
      <vt:lpstr>Food, Souvenirs, &amp; Incidentals </vt:lpstr>
      <vt:lpstr>Expectations of Behavior</vt:lpstr>
      <vt:lpstr>Cost</vt:lpstr>
      <vt:lpstr>Sign Up!</vt:lpstr>
      <vt:lpstr>Next Steps</vt:lpstr>
      <vt:lpstr>Looking Forward to Next Year</vt:lpstr>
    </vt:vector>
  </TitlesOfParts>
  <Company>Sussex Academy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Trip 2019</dc:title>
  <dc:creator>Sara Faucett</dc:creator>
  <cp:lastModifiedBy>Microsoft Office User</cp:lastModifiedBy>
  <cp:revision>49</cp:revision>
  <cp:lastPrinted>2020-03-03T17:43:34Z</cp:lastPrinted>
  <dcterms:created xsi:type="dcterms:W3CDTF">2021-03-04T19:23:29Z</dcterms:created>
  <dcterms:modified xsi:type="dcterms:W3CDTF">2022-03-31T19:21:19Z</dcterms:modified>
</cp:coreProperties>
</file>